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journal/0196-0644_Annals_of_Emergency_Medicin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HR Pros Should Know About 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Massachusetts Ambulance Association </a:t>
            </a:r>
          </a:p>
          <a:p>
            <a:r>
              <a:rPr lang="en-US" dirty="0"/>
              <a:t>Human Resources Summit December 5, 2018</a:t>
            </a:r>
          </a:p>
        </p:txBody>
      </p:sp>
    </p:spTree>
    <p:extLst>
      <p:ext uri="{BB962C8B-B14F-4D97-AF65-F5344CB8AC3E}">
        <p14:creationId xmlns:p14="http://schemas.microsoft.com/office/powerpoint/2010/main" val="405723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in dealing with sexual harassment in 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Younger workforce </a:t>
            </a:r>
          </a:p>
          <a:p>
            <a:r>
              <a:rPr lang="en-US" dirty="0"/>
              <a:t>Dynamics of coworker relationships</a:t>
            </a:r>
          </a:p>
          <a:p>
            <a:r>
              <a:rPr lang="en-US" dirty="0"/>
              <a:t>Largely unsupervised</a:t>
            </a:r>
          </a:p>
          <a:p>
            <a:r>
              <a:rPr lang="en-US" dirty="0"/>
              <a:t>Interactions outside of agency (patients, hospital staff, fire and police personnel)</a:t>
            </a:r>
          </a:p>
        </p:txBody>
      </p:sp>
    </p:spTree>
    <p:extLst>
      <p:ext uri="{BB962C8B-B14F-4D97-AF65-F5344CB8AC3E}">
        <p14:creationId xmlns:p14="http://schemas.microsoft.com/office/powerpoint/2010/main" val="395519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Fostering a “zero tolerance” policy</a:t>
            </a:r>
          </a:p>
          <a:p>
            <a:r>
              <a:rPr lang="en-US" dirty="0"/>
              <a:t>Sexual Harassment training beyond “CYA”</a:t>
            </a:r>
          </a:p>
          <a:p>
            <a:r>
              <a:rPr lang="en-US" dirty="0"/>
              <a:t>Reporting System</a:t>
            </a:r>
          </a:p>
          <a:p>
            <a:r>
              <a:rPr lang="en-US" dirty="0"/>
              <a:t>Training for management</a:t>
            </a:r>
          </a:p>
          <a:p>
            <a:r>
              <a:rPr lang="en-US" dirty="0"/>
              <a:t>Specific policy for reaction by management for complaints</a:t>
            </a:r>
          </a:p>
        </p:txBody>
      </p:sp>
      <p:pic>
        <p:nvPicPr>
          <p:cNvPr id="2050" name="Picture 2" descr="Image result for me to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690813"/>
            <a:ext cx="4395788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8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We sometimes die at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008" y="2504456"/>
            <a:ext cx="5163760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4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Safer than Police and Fire Departments?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EMS: 12.7 per 100,000</a:t>
            </a:r>
          </a:p>
          <a:p>
            <a:r>
              <a:rPr lang="en-US" dirty="0"/>
              <a:t>Police: 14.2 per 100,000</a:t>
            </a:r>
          </a:p>
          <a:p>
            <a:r>
              <a:rPr lang="en-US" dirty="0"/>
              <a:t>Fire: 16.5 per 100,000</a:t>
            </a:r>
          </a:p>
          <a:p>
            <a:endParaRPr lang="en-US" dirty="0"/>
          </a:p>
          <a:p>
            <a:r>
              <a:rPr lang="en-US" dirty="0"/>
              <a:t>Source: Department of Labor Census of Fatal Occupational Injuries 1992-1997</a:t>
            </a:r>
          </a:p>
          <a:p>
            <a:r>
              <a:rPr lang="en-US" dirty="0"/>
              <a:t>Line of Duty Deaths per 100,000</a:t>
            </a:r>
          </a:p>
        </p:txBody>
      </p:sp>
    </p:spTree>
    <p:extLst>
      <p:ext uri="{BB962C8B-B14F-4D97-AF65-F5344CB8AC3E}">
        <p14:creationId xmlns:p14="http://schemas.microsoft.com/office/powerpoint/2010/main" val="219582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lose EMS providers: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67-Ground Ambulance Crash</a:t>
            </a:r>
          </a:p>
          <a:p>
            <a:r>
              <a:rPr lang="en-US" dirty="0"/>
              <a:t>19-Air Ambulance Crash</a:t>
            </a:r>
          </a:p>
          <a:p>
            <a:r>
              <a:rPr lang="en-US" dirty="0"/>
              <a:t>13-Medical </a:t>
            </a:r>
          </a:p>
          <a:p>
            <a:r>
              <a:rPr lang="en-US" dirty="0"/>
              <a:t>10-Violence</a:t>
            </a:r>
          </a:p>
          <a:p>
            <a:r>
              <a:rPr lang="en-US" dirty="0"/>
              <a:t>5- Other </a:t>
            </a:r>
          </a:p>
          <a:p>
            <a:r>
              <a:rPr lang="en-US" dirty="0"/>
              <a:t>Total 114</a:t>
            </a:r>
          </a:p>
          <a:p>
            <a:r>
              <a:rPr lang="en-US" dirty="0"/>
              <a:t>Occupational fatalities in EMS, a hidden crisis; </a:t>
            </a:r>
            <a:r>
              <a:rPr lang="en-US" dirty="0">
                <a:hlinkClick r:id="rId2"/>
              </a:rPr>
              <a:t>Annals of Emergency Medicine</a:t>
            </a:r>
            <a:r>
              <a:rPr lang="en-US" dirty="0"/>
              <a:t> 40(6):625-32 · January 2003</a:t>
            </a:r>
          </a:p>
        </p:txBody>
      </p:sp>
    </p:spTree>
    <p:extLst>
      <p:ext uri="{BB962C8B-B14F-4D97-AF65-F5344CB8AC3E}">
        <p14:creationId xmlns:p14="http://schemas.microsoft.com/office/powerpoint/2010/main" val="269715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MVA-Biggest threat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291" y="1081825"/>
            <a:ext cx="5022760" cy="56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27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Mental Health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099" y="2052638"/>
            <a:ext cx="629757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5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cause of 1 in 20 deaths of EMS professionals in Arizona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University of Arizona College of Medicine Study</a:t>
            </a:r>
          </a:p>
          <a:p>
            <a:r>
              <a:rPr lang="en-US" dirty="0"/>
              <a:t>Reviewed all deaths in Arizona as well as Arizona resident deaths outside of country 2009-2015</a:t>
            </a:r>
          </a:p>
          <a:p>
            <a:r>
              <a:rPr lang="en-US" dirty="0"/>
              <a:t>Separated to “EMS” and “non EMS” based on profession  listed on death certificate; Firefighter included with EMS</a:t>
            </a:r>
          </a:p>
          <a:p>
            <a:r>
              <a:rPr lang="en-US" dirty="0" err="1"/>
              <a:t>Approx</a:t>
            </a:r>
            <a:r>
              <a:rPr lang="en-US" dirty="0"/>
              <a:t> 350,000 non EMT’s, 1200 EMT’s</a:t>
            </a:r>
          </a:p>
          <a:p>
            <a:r>
              <a:rPr lang="en-US" dirty="0"/>
              <a:t>5.2 % of EMT’s, 2.2% of non EMT’s listed as suicide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-Prehospital Emergency Care. (DOI: 10.1080/10903127.2018.1514090)</a:t>
            </a:r>
          </a:p>
          <a:p>
            <a:r>
              <a:rPr lang="en-US" dirty="0"/>
              <a:t>https://www.ems1.com/paramedic-chief/articles/392878048-research-analysis-more-than-1-in-20-emt-deaths-are-due-to-suicide/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Losses beyond suicide related to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Providers changing profession due to “burn out”</a:t>
            </a:r>
          </a:p>
          <a:p>
            <a:r>
              <a:rPr lang="en-US" dirty="0"/>
              <a:t>Increased sick calls</a:t>
            </a:r>
          </a:p>
          <a:p>
            <a:r>
              <a:rPr lang="en-US" dirty="0"/>
              <a:t>Decrease in patient/customer satisfaction</a:t>
            </a:r>
          </a:p>
          <a:p>
            <a:r>
              <a:rPr lang="en-US" dirty="0"/>
              <a:t>Cultural damage to agency from “bad apple”</a:t>
            </a:r>
          </a:p>
        </p:txBody>
      </p:sp>
    </p:spTree>
    <p:extLst>
      <p:ext uri="{BB962C8B-B14F-4D97-AF65-F5344CB8AC3E}">
        <p14:creationId xmlns:p14="http://schemas.microsoft.com/office/powerpoint/2010/main" val="54616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Active visible promotion of EAPs</a:t>
            </a:r>
          </a:p>
          <a:p>
            <a:pPr lvl="1"/>
            <a:r>
              <a:rPr lang="en-US" dirty="0"/>
              <a:t>Code Green Campaign</a:t>
            </a:r>
          </a:p>
          <a:p>
            <a:pPr lvl="1"/>
            <a:r>
              <a:rPr lang="en-US" dirty="0"/>
              <a:t>Lifeworks (American Ambulance Association EAP)</a:t>
            </a:r>
          </a:p>
          <a:p>
            <a:pPr lvl="1"/>
            <a:r>
              <a:rPr lang="en-US" dirty="0"/>
              <a:t>Revivingresponders.com</a:t>
            </a:r>
          </a:p>
          <a:p>
            <a:pPr lvl="1"/>
            <a:r>
              <a:rPr lang="en-US" dirty="0"/>
              <a:t>Agency EAP/internal resources	</a:t>
            </a:r>
          </a:p>
          <a:p>
            <a:pPr marL="457200" lvl="1" indent="0">
              <a:buNone/>
            </a:pPr>
            <a:r>
              <a:rPr lang="en-US" dirty="0"/>
              <a:t>										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6324" y="2055813"/>
            <a:ext cx="2752489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Rick A. Barry</a:t>
            </a:r>
            <a:br>
              <a:rPr lang="en-US" dirty="0"/>
            </a:br>
            <a:r>
              <a:rPr lang="en-US" sz="3200" dirty="0" err="1"/>
              <a:t>Medstar</a:t>
            </a:r>
            <a:r>
              <a:rPr lang="en-US" sz="3200" dirty="0"/>
              <a:t> EMS, Chair-MAA Operations Group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48706" y="2748756"/>
            <a:ext cx="1905000" cy="2819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rbarry@medstarma.com</a:t>
            </a:r>
          </a:p>
          <a:p>
            <a:r>
              <a:rPr lang="en-US" dirty="0"/>
              <a:t>(978)441-2758</a:t>
            </a:r>
          </a:p>
        </p:txBody>
      </p:sp>
      <p:sp>
        <p:nvSpPr>
          <p:cNvPr id="3" name="AutoShape 2" descr="https://p40-mailws.icloud.com/wm/messagepart/IMG_3284.jpg?guid=messagepart%3AINBOX%2F4465-2&amp;type=image%2Fjpeg&amp;name=IMG_3284.jpg&amp;size=77078&amp;dsid=10068708016&amp;clientId=58CCCD64-8FDE-4A4B-9078-EBE5A4ED14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916" y="2056092"/>
            <a:ext cx="38766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1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we’re here…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probably the business/HR/marketing degree of the person who represents your department 16hrs a day and 48hrs on weekends.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9188" y="2055813"/>
            <a:ext cx="3206762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3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having me! </a:t>
            </a:r>
            <a:br>
              <a:rPr lang="en-US" dirty="0"/>
            </a:br>
            <a:r>
              <a:rPr lang="en-US" dirty="0"/>
              <a:t>-Rick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450" y="2678906"/>
            <a:ext cx="39528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9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We get hurt a lot…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EMS workers more likely to be injured at work than general workforce</a:t>
            </a:r>
          </a:p>
          <a:p>
            <a:r>
              <a:rPr lang="en-US" dirty="0"/>
              <a:t>Injured EMS workers out of work 3X longer than general workforce</a:t>
            </a:r>
          </a:p>
          <a:p>
            <a:r>
              <a:rPr lang="en-US" dirty="0"/>
              <a:t>NIOSH study found 22,000 EMS workers treated at Emergency Departments per year for work related incidents  (does not include treated elsewhere (walk in clinic) or self treated)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Most common injury: Back/Neck strain</a:t>
            </a:r>
          </a:p>
          <a:p>
            <a:r>
              <a:rPr lang="en-US" dirty="0"/>
              <a:t>Most common injured employee: Full time, less than 10 years</a:t>
            </a:r>
          </a:p>
          <a:p>
            <a:r>
              <a:rPr lang="en-US" dirty="0"/>
              <a:t>2/3 injured male, 1/3 injured female.  This reflects the makeup of EMS workers, suggesting males and females are at same risk for injury</a:t>
            </a:r>
          </a:p>
          <a:p>
            <a:r>
              <a:rPr lang="en-US" dirty="0"/>
              <a:t>Source: Emergency Medical Services Workers; How Employers can Prevent Injuries and Exposures -NIOSH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5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Injuries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ms-praetorian.netdna-ssl.com/nj-1.jpg?w=860&amp;format=jpg&amp;quality=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56092"/>
            <a:ext cx="7074772" cy="32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5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a Back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cost (Workmen's Compensation Premiums, Case Management, Medical Costs for </a:t>
            </a:r>
            <a:r>
              <a:rPr lang="en-US" dirty="0" err="1"/>
              <a:t>Surgury</a:t>
            </a:r>
            <a:r>
              <a:rPr lang="en-US" dirty="0"/>
              <a:t>/Rehabilitation/Medication, and other ancillary costs</a:t>
            </a:r>
          </a:p>
          <a:p>
            <a:r>
              <a:rPr lang="en-US" dirty="0"/>
              <a:t>Indirect Cost: Loss of productivity, overtime for coverage of injured employee, potential OSHA fines, Attorney fees</a:t>
            </a:r>
          </a:p>
          <a:p>
            <a:r>
              <a:rPr lang="en-US" dirty="0"/>
              <a:t>Average cost of a back injury greater than $10,000 in direct costs, and up to $100,000 indirect costs</a:t>
            </a:r>
          </a:p>
          <a:p>
            <a:r>
              <a:rPr lang="en-US" dirty="0"/>
              <a:t>Source: What does a workplace injury cost: DORN Companies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Work with Operations and front line employees to understand the factors leading to injuries (equipment, training)</a:t>
            </a:r>
          </a:p>
          <a:p>
            <a:r>
              <a:rPr lang="en-US" dirty="0" err="1"/>
              <a:t>Prehire</a:t>
            </a:r>
            <a:r>
              <a:rPr lang="en-US" dirty="0"/>
              <a:t> physical exams with lifting ability test</a:t>
            </a:r>
          </a:p>
          <a:p>
            <a:r>
              <a:rPr lang="en-US" dirty="0"/>
              <a:t>Light duty assignments for injured employees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Wellness programs (</a:t>
            </a:r>
            <a:r>
              <a:rPr lang="en-US"/>
              <a:t>EMS Yoga)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0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Sexual Harassment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2010 study by Society for Human Resource Management found 1/3 of companies had a sexual harassment complaint to deal with in previous two years</a:t>
            </a:r>
          </a:p>
          <a:p>
            <a:r>
              <a:rPr lang="en-US" dirty="0"/>
              <a:t>EEOC received 11,300 cases of sexual harassment in 2011</a:t>
            </a:r>
          </a:p>
          <a:p>
            <a:r>
              <a:rPr lang="en-US" dirty="0"/>
              <a:t>1400 settled for total of $52 million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“If a lawsuit is brought forward, the company is going to smoke a $100,000 bill in legal fees and investigations even if you win,” says Peter Stark, a consultant who specialized in helping companies prevent sexual harassment.</a:t>
            </a:r>
          </a:p>
          <a:p>
            <a:endParaRPr lang="en-US" dirty="0"/>
          </a:p>
          <a:p>
            <a:r>
              <a:rPr lang="en-US" dirty="0"/>
              <a:t>-”The High Cost of Sexual </a:t>
            </a:r>
            <a:r>
              <a:rPr lang="en-US" dirty="0" err="1"/>
              <a:t>Harrassment</a:t>
            </a:r>
            <a:r>
              <a:rPr lang="en-US" dirty="0"/>
              <a:t>” </a:t>
            </a:r>
          </a:p>
          <a:p>
            <a:r>
              <a:rPr lang="en-US" dirty="0"/>
              <a:t>The Fiscal Times, August 2013</a:t>
            </a:r>
          </a:p>
        </p:txBody>
      </p:sp>
    </p:spTree>
    <p:extLst>
      <p:ext uri="{BB962C8B-B14F-4D97-AF65-F5344CB8AC3E}">
        <p14:creationId xmlns:p14="http://schemas.microsoft.com/office/powerpoint/2010/main" val="169084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and Sexual Harassment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1999 Survey by Linda Honeycutt reports 69% of female EMS workers had felt sexually harassed in the workplace</a:t>
            </a:r>
          </a:p>
          <a:p>
            <a:r>
              <a:rPr lang="en-US" dirty="0"/>
              <a:t>Harassment included supervisors, coworkers and patients</a:t>
            </a:r>
          </a:p>
          <a:p>
            <a:br>
              <a:rPr lang="en-US" dirty="0"/>
            </a:br>
            <a:r>
              <a:rPr lang="en-US" dirty="0"/>
              <a:t>1. Honeycutt L. Girl talk: An EMS educator reports her findings on the state of women in the industry. </a:t>
            </a:r>
            <a:r>
              <a:rPr lang="en-US" i="1" dirty="0"/>
              <a:t>JEMS.</a:t>
            </a:r>
            <a:r>
              <a:rPr lang="en-US" dirty="0"/>
              <a:t> 1999;24(1):50–53</a:t>
            </a:r>
          </a:p>
        </p:txBody>
      </p:sp>
    </p:spTree>
    <p:extLst>
      <p:ext uri="{BB962C8B-B14F-4D97-AF65-F5344CB8AC3E}">
        <p14:creationId xmlns:p14="http://schemas.microsoft.com/office/powerpoint/2010/main" val="177694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joking 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Complained of frequent requests for sexual favors by coworkers, told “it’s a man’s job, what do you want?”</a:t>
            </a:r>
          </a:p>
          <a:p>
            <a:r>
              <a:rPr lang="en-US" dirty="0"/>
              <a:t>Online chat forum discussed female fighters by name and referenced their bodies and sexuality</a:t>
            </a:r>
          </a:p>
          <a:p>
            <a:r>
              <a:rPr lang="en-US" dirty="0"/>
              <a:t>Committed suicide age 31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Nicole </a:t>
            </a:r>
            <a:r>
              <a:rPr lang="en-US" dirty="0" err="1"/>
              <a:t>Mittendorff</a:t>
            </a:r>
            <a:r>
              <a:rPr lang="en-US" dirty="0"/>
              <a:t> Fairfax County Fire Department</a:t>
            </a:r>
          </a:p>
        </p:txBody>
      </p:sp>
      <p:pic>
        <p:nvPicPr>
          <p:cNvPr id="1026" name="Picture 2" descr="A female firefighter's suicide was supposed to end ugly sexual harassment. It hasn't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780080"/>
            <a:ext cx="4395788" cy="32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68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791</Words>
  <Application>Microsoft Office PowerPoint</Application>
  <PresentationFormat>Widescreen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What HR Pros Should Know About EMS</vt:lpstr>
      <vt:lpstr>Rick A. Barry Medstar EMS, Chair-MAA Operations Group</vt:lpstr>
      <vt:lpstr>1. We get hurt a lot…</vt:lpstr>
      <vt:lpstr>Common Injuries</vt:lpstr>
      <vt:lpstr>Cost of a Back Strain</vt:lpstr>
      <vt:lpstr>Suggestions?</vt:lpstr>
      <vt:lpstr>2. Sexual Harassment</vt:lpstr>
      <vt:lpstr>EMS and Sexual Harassment</vt:lpstr>
      <vt:lpstr>No joking matter</vt:lpstr>
      <vt:lpstr>Complications in dealing with sexual harassment in EMS</vt:lpstr>
      <vt:lpstr>Suggestions?</vt:lpstr>
      <vt:lpstr>3. We sometimes die at work</vt:lpstr>
      <vt:lpstr>Safer than Police and Fire Departments?</vt:lpstr>
      <vt:lpstr>How we lose EMS providers:</vt:lpstr>
      <vt:lpstr>MVA-Biggest threat</vt:lpstr>
      <vt:lpstr>4. Mental Health </vt:lpstr>
      <vt:lpstr>Suicide cause of 1 in 20 deaths of EMS professionals in Arizona</vt:lpstr>
      <vt:lpstr>Losses beyond suicide related to mental health</vt:lpstr>
      <vt:lpstr>Suggestions?</vt:lpstr>
      <vt:lpstr>Why we’re here…</vt:lpstr>
      <vt:lpstr>Thanks for having me!  -Rick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HR Pros Should Know About EMS</dc:title>
  <dc:creator>Rick</dc:creator>
  <cp:lastModifiedBy>Amanda Riordan</cp:lastModifiedBy>
  <cp:revision>26</cp:revision>
  <dcterms:created xsi:type="dcterms:W3CDTF">2018-10-25T20:17:07Z</dcterms:created>
  <dcterms:modified xsi:type="dcterms:W3CDTF">2018-12-03T14:16:53Z</dcterms:modified>
</cp:coreProperties>
</file>